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2" y="9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864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8713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3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39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39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7C7F05A0-C101-4F00-A3C7-B725359BB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208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EE4A0F-1845-45BC-8C5A-76C908909F6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422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BC25E1-A960-42AA-95D0-4B9C7F16DB7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49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BAFD6-B22F-4090-BF1A-D8B36C65408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0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7EF624-429C-4175-82D0-16532A9A9FF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60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5327FE-3A05-4668-BC7A-12D10E1C95D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379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6EA2C4-3BD1-4515-9E68-49C4F70DEA2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22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C472F-3051-451B-9688-3D142BF3339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673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B91E50-E52D-4E4C-8929-5D921520B21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893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0B8009-1F21-451C-8CE2-DA73E5B031D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72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A75A9B-910C-4151-99EB-E626165F466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139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24150B-A1F2-4043-8082-4D384139220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40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A93D67-ADBF-4B9D-AD83-1642FBF0886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07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5C1E21-9872-4ED3-987B-F046350BC7F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22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536A50-216A-4B83-8F71-A2E2C884A9F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91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6B4160-31AC-4474-8C07-71FD9EBD747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43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13E420-9198-4C0B-A4DD-A0F5BE86926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15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6BB1B8-BF0E-4080-B4A3-7162BC70533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467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CCB611-E673-40A8-B2E1-3D530D6C017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6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9C600C-EE2A-4BE0-B882-28215A4B965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8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66AA43-B5FF-42FB-B4B5-462B43A0E9C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21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CF402D-DD0E-4D6B-951D-1F4458AC2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71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84ABEE-8DD0-4EC7-BA5F-9A6C91DDD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07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4225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345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64B85C-2236-4895-BA0B-EC589E038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04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288D2D-F974-48A1-9582-839D2E3C5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86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CEA6F5-DF84-451B-8064-F1775DCD1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90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E73E2A-E795-4AD1-A4F9-FA1E49618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34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EAA939-7070-4722-9918-5C2C7BAB7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7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693488-2729-414A-9B17-657B55023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576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5C3522-D43F-45FD-AAE8-362E88500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185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8B9B67-9663-4A6F-B688-B7B90658A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42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CC0EB7-CD73-4636-8D58-9E1C2AC49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5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A33E21-F1CE-442E-99CA-7B488E4A1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0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229E1C-401C-474D-A1B4-6BCF3DED0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415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5320F8-C1AB-4C36-9144-ACD9A8FF9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125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604963"/>
            <a:ext cx="2054225" cy="451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3450" cy="451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AC1203-2A2B-4B16-BF23-5BF4F095F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557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5D04BD-20EE-4392-B8E7-8ED24C8F7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078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9A4FF2-6B8F-4DC2-A9C0-569A8880F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80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AF259C-3075-4E2A-B755-F3BCA350E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02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515709-B35B-434A-A177-39E7CA26A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290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887D4C-274B-4D01-8687-8494FD5C1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048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C2BF7F-EF04-4335-82F4-FE654AE6B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750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DC864E-9956-4300-AA32-6D6787D11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2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0153A1-5504-4222-9022-1BC571D31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899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B03597-6F74-4AAF-8B13-C963BB4F6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48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A1186F-4D6C-44CC-A8D9-16BCA8993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003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CB9151-A9D6-4506-A4FD-F5D01C973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08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3050"/>
            <a:ext cx="205422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3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2B6BCA-BD29-4B8D-BE51-4DC4037D0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938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0900" cy="4635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89250" cy="4635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0900" cy="463550"/>
          </a:xfrm>
        </p:spPr>
        <p:txBody>
          <a:bodyPr/>
          <a:lstStyle>
            <a:lvl1pPr>
              <a:defRPr/>
            </a:lvl1pPr>
          </a:lstStyle>
          <a:p>
            <a:fld id="{93286E1B-E8FB-40BC-B9F0-D568D6242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53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C3DBBA-BC2E-4A38-B8E8-0E441156A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36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B8192D-6B03-48EB-8AD0-7F779255F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96AC2A-EC3C-47B9-98AA-B94CAB1C9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15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149EF3-EAEC-4308-A0B5-A758F85C2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4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E17CE8-A83A-4297-9A42-95305DF59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2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DA496F-65BE-4F90-ADAF-0A2C5F4DC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04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FFFFFF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00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6BB3B55-C824-4D72-8F6E-131304DC3F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FFFFFF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2875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altLang="en-US"/>
              <a:t>9/26/20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74062DA4-B832-431F-8DE7-0ED4A49502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0075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0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892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0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A72EA49F-5565-4408-8FD6-7DF0BC4675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jpeg"/><Relationship Id="rId5" Type="http://schemas.openxmlformats.org/officeDocument/2006/relationships/hyperlink" Target="mailto:info@bonitabridge.org" TargetMode="External"/><Relationship Id="rId4" Type="http://schemas.openxmlformats.org/officeDocument/2006/relationships/hyperlink" Target="http://www.bonitabridge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78088" y="4191000"/>
            <a:ext cx="4038600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800">
                <a:solidFill>
                  <a:srgbClr val="CCCCFF"/>
                </a:solidFill>
                <a:latin typeface="Calibri" panose="020F0502020204030204" pitchFamily="34" charset="0"/>
                <a:hlinkClick r:id="rId4"/>
              </a:rPr>
              <a:t>www.bonitabridge.org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/>
            </a:r>
            <a:br>
              <a:rPr lang="en-US" altLang="en-US" sz="2800">
                <a:latin typeface="Calibri" panose="020F0502020204030204" pitchFamily="34" charset="0"/>
              </a:rPr>
            </a:br>
            <a:r>
              <a:rPr lang="en-US" altLang="en-US" sz="2800">
                <a:solidFill>
                  <a:srgbClr val="CCCCFF"/>
                </a:solidFill>
                <a:latin typeface="Calibri" panose="020F0502020204030204" pitchFamily="34" charset="0"/>
                <a:hlinkClick r:id="rId5"/>
              </a:rPr>
              <a:t>info@bonitabridge.org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/>
            </a:r>
            <a:br>
              <a:rPr lang="en-US" altLang="en-US" sz="2800">
                <a:latin typeface="Calibri" panose="020F0502020204030204" pitchFamily="34" charset="0"/>
              </a:rPr>
            </a:br>
            <a:r>
              <a:rPr lang="en-US" altLang="en-US" sz="2800">
                <a:latin typeface="Calibri" panose="020F0502020204030204" pitchFamily="34" charset="0"/>
              </a:rPr>
              <a:t>(239) 221-7781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81050"/>
            <a:ext cx="83772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The Basics of Bergen Raises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65125" y="1204913"/>
            <a:ext cx="85947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There is a nemonic to aid in remembering the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meanings of the BERGEN RAISES </a:t>
            </a:r>
            <a:r>
              <a:rPr lang="en-US" altLang="en-US">
                <a:latin typeface="Calibri" panose="020F0502020204030204" pitchFamily="34" charset="0"/>
                <a:cs typeface="Arial Unicode MS" panose="020B0604020202020204" pitchFamily="34" charset="-128"/>
              </a:rPr>
              <a:t>(always a 4-card suit)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: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CLAP – </a:t>
            </a:r>
            <a:r>
              <a:rPr lang="en-US" altLang="en-US" sz="2800" u="sng">
                <a:latin typeface="Calibri" panose="020F0502020204030204" pitchFamily="34" charset="0"/>
                <a:cs typeface="Arial Unicode MS" panose="020B0604020202020204" pitchFamily="34" charset="-128"/>
              </a:rPr>
              <a:t>C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is for </a:t>
            </a:r>
            <a:r>
              <a:rPr lang="en-US" altLang="en-US" sz="2800" u="sng">
                <a:latin typeface="Calibri" panose="020F0502020204030204" pitchFamily="34" charset="0"/>
                <a:cs typeface="Arial Unicode MS" panose="020B0604020202020204" pitchFamily="34" charset="-128"/>
              </a:rPr>
              <a:t>C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onstructive   </a:t>
            </a:r>
            <a:r>
              <a:rPr lang="en-US" altLang="en-US">
                <a:latin typeface="Calibri" panose="020F0502020204030204" pitchFamily="34" charset="0"/>
                <a:cs typeface="Arial Unicode MS" panose="020B0604020202020204" pitchFamily="34" charset="-128"/>
              </a:rPr>
              <a:t>3♣  - showing 6-9 points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					    </a:t>
            </a:r>
            <a:r>
              <a:rPr lang="en-US" altLang="en-US" sz="2800" u="sng">
                <a:latin typeface="Calibri" panose="020F0502020204030204" pitchFamily="34" charset="0"/>
                <a:cs typeface="Arial Unicode MS" panose="020B0604020202020204" pitchFamily="34" charset="-128"/>
              </a:rPr>
              <a:t>L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is for </a:t>
            </a:r>
            <a:r>
              <a:rPr lang="en-US" altLang="en-US" sz="2800" u="sng">
                <a:latin typeface="Calibri" panose="020F0502020204030204" pitchFamily="34" charset="0"/>
                <a:cs typeface="Arial Unicode MS" panose="020B0604020202020204" pitchFamily="34" charset="-128"/>
              </a:rPr>
              <a:t>L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imit	              </a:t>
            </a:r>
            <a:r>
              <a:rPr lang="en-US" altLang="en-US">
                <a:latin typeface="Calibri" panose="020F0502020204030204" pitchFamily="34" charset="0"/>
                <a:cs typeface="Arial Unicode MS" panose="020B0604020202020204" pitchFamily="34" charset="-128"/>
              </a:rPr>
              <a:t>3</a:t>
            </a:r>
            <a:r>
              <a:rPr lang="en-US" altLang="en-US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♦</a:t>
            </a:r>
            <a:r>
              <a:rPr lang="en-US" altLang="en-US">
                <a:latin typeface="Calibri" panose="020F0502020204030204" pitchFamily="34" charset="0"/>
                <a:cs typeface="Arial Unicode MS" panose="020B0604020202020204" pitchFamily="34" charset="-128"/>
              </a:rPr>
              <a:t>  - showing 10-12 points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		 		             </a:t>
            </a:r>
            <a:r>
              <a:rPr lang="en-US" altLang="en-US" sz="2800" u="sng">
                <a:latin typeface="Calibri" panose="020F0502020204030204" pitchFamily="34" charset="0"/>
                <a:cs typeface="Arial Unicode MS" panose="020B0604020202020204" pitchFamily="34" charset="-128"/>
              </a:rPr>
              <a:t>A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is for </a:t>
            </a:r>
            <a:r>
              <a:rPr lang="en-US" altLang="en-US" sz="2800" u="sng">
                <a:latin typeface="Calibri" panose="020F0502020204030204" pitchFamily="34" charset="0"/>
                <a:cs typeface="Arial Unicode MS" panose="020B0604020202020204" pitchFamily="34" charset="-128"/>
              </a:rPr>
              <a:t>A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nonymous   								    		    </a:t>
            </a:r>
            <a:r>
              <a:rPr lang="en-US" altLang="en-US" sz="2800" u="sng">
                <a:latin typeface="Calibri" panose="020F0502020204030204" pitchFamily="34" charset="0"/>
                <a:cs typeface="Arial Unicode MS" panose="020B0604020202020204" pitchFamily="34" charset="-128"/>
              </a:rPr>
              <a:t>P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is for </a:t>
            </a:r>
            <a:r>
              <a:rPr lang="en-US" altLang="en-US" sz="2800" u="sng">
                <a:latin typeface="Calibri" panose="020F0502020204030204" pitchFamily="34" charset="0"/>
                <a:cs typeface="Arial Unicode MS" panose="020B0604020202020204" pitchFamily="34" charset="-128"/>
              </a:rPr>
              <a:t>Pr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e-Emptive    </a:t>
            </a:r>
            <a:r>
              <a:rPr lang="en-US" altLang="en-US" sz="2000">
                <a:latin typeface="Calibri" panose="020F0502020204030204" pitchFamily="34" charset="0"/>
                <a:cs typeface="Arial Unicode MS" panose="020B0604020202020204" pitchFamily="34" charset="-128"/>
              </a:rPr>
              <a:t>The weak jump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8788" y="4667250"/>
            <a:ext cx="7896225" cy="1370013"/>
          </a:xfrm>
          <a:prstGeom prst="rect">
            <a:avLst/>
          </a:prstGeom>
          <a:noFill/>
          <a:ln w="9360" cap="flat">
            <a:solidFill>
              <a:srgbClr val="FFFF66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Constructive raises say:  “I have some help but the heavy lifting is up to you”.   In this case you have the 4 trump cards but few points.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The Basics of Bergen Raises</a:t>
            </a:r>
            <a:b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is for </a:t>
            </a: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nonymous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4638" y="2011363"/>
            <a:ext cx="85947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We all know what Splinter bids show:                                   1. Singleton or void and  4+card support and                     2. Invitational hand+ (10-12 HCP) 13+ playing points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74638" y="3848100"/>
            <a:ext cx="85947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The difference is that regular Splinter bids show:                     -  Singleton or void in the bid suit.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- Anonymous Splinter does not tell the suit                           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it says: I have shortness somewhere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6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310063" y="3249613"/>
            <a:ext cx="23447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>
                <a:solidFill>
                  <a:srgbClr val="FFFF99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enough to be in game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15038" y="4403725"/>
            <a:ext cx="18494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</a:pPr>
            <a:r>
              <a:rPr lang="en-US" altLang="en-US">
                <a:latin typeface="Calibri" panose="020F0502020204030204" pitchFamily="34" charset="0"/>
                <a:cs typeface="Arial Unicode MS" panose="020B0604020202020204" pitchFamily="34" charset="-128"/>
              </a:rPr>
              <a:t>Ex: 1 </a:t>
            </a:r>
            <a:r>
              <a:rPr lang="en-US" altLang="en-US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♥</a:t>
            </a:r>
            <a:r>
              <a:rPr lang="en-US" altLang="en-US">
                <a:latin typeface="Calibri" panose="020F0502020204030204" pitchFamily="34" charset="0"/>
                <a:cs typeface="Arial Unicode MS" panose="020B0604020202020204" pitchFamily="34" charset="-128"/>
              </a:rPr>
              <a:t> – P –  4♣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726113" y="5519738"/>
            <a:ext cx="18494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</a:pPr>
            <a:r>
              <a:rPr lang="en-US" altLang="en-US">
                <a:latin typeface="Calibri" panose="020F0502020204030204" pitchFamily="34" charset="0"/>
                <a:cs typeface="Arial Unicode MS" panose="020B0604020202020204" pitchFamily="34" charset="-128"/>
              </a:rPr>
              <a:t>Ex: 1 </a:t>
            </a:r>
            <a:r>
              <a:rPr lang="en-US" altLang="en-US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♥</a:t>
            </a:r>
            <a:r>
              <a:rPr lang="en-US" altLang="en-US">
                <a:latin typeface="Calibri" panose="020F0502020204030204" pitchFamily="34" charset="0"/>
                <a:cs typeface="Arial Unicode MS" panose="020B0604020202020204" pitchFamily="34" charset="-128"/>
              </a:rPr>
              <a:t> – P –  3♠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The Basics of Bergen Raises</a:t>
            </a:r>
            <a:b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Finishing Touches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122238" y="2516188"/>
            <a:ext cx="87169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Can we use Bergen raises if RHO interferes?   </a:t>
            </a:r>
            <a:r>
              <a:rPr lang="en-US" altLang="en-US" sz="3600">
                <a:latin typeface="Calibri" panose="020F0502020204030204" pitchFamily="34" charset="0"/>
                <a:cs typeface="Arial Unicode MS" panose="020B0604020202020204" pitchFamily="34" charset="-128"/>
              </a:rPr>
              <a:t>NO!!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       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              If there is an intervening bid we have different methods !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4638" y="1579563"/>
            <a:ext cx="85947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After anonymous splinter 3NT asks for short suit!   Note: 3NT is not “to play” it is part of the Bergen Raise.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46075" y="3990975"/>
            <a:ext cx="8594725" cy="2717800"/>
          </a:xfrm>
          <a:prstGeom prst="rect">
            <a:avLst/>
          </a:prstGeom>
          <a:noFill/>
          <a:ln w="3672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63000" rIns="108000" bIns="63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After interference responder has a choice of 3 bids:</a:t>
            </a:r>
          </a:p>
          <a:p>
            <a:pPr marL="554038" indent="-5445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A bid of any suit except overcalled suit is natural</a:t>
            </a:r>
          </a:p>
          <a:p>
            <a:pPr marL="554038" indent="-5445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Cue bid - - Repeating overcalled suit is Limit Raise (3+Card)</a:t>
            </a:r>
          </a:p>
          <a:p>
            <a:pPr marL="554038" indent="-5445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Overcall is a Take-out Double – There's Jordan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4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12738" y="635000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The Basics of Bergen Raises</a:t>
            </a:r>
            <a:b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Finishing Touches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6688" y="2084388"/>
            <a:ext cx="8594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4263" indent="-6175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After interference responder has a choice of 3 bids:            A bid of any suit except overcalled suit is natural       Cue bidding overcalled suit is Limit Raise (3+Card)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lvl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1788" y="3673475"/>
            <a:ext cx="8496300" cy="2160588"/>
          </a:xfrm>
          <a:prstGeom prst="rect">
            <a:avLst/>
          </a:prstGeom>
          <a:noFill/>
          <a:ln w="3672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63000" rIns="108000" bIns="63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Example: Partner Opens 1 </a:t>
            </a:r>
            <a:r>
              <a:rPr lang="en-US" altLang="en-US" sz="2800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♥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and RHO overcalls 1♠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A response of 2♠ → promises 10-12 pts and at least 3</a:t>
            </a:r>
            <a:r>
              <a:rPr lang="en-US" altLang="en-US" sz="2600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♥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's 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    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2 ♣ or  2</a:t>
            </a:r>
            <a:r>
              <a:rPr lang="en-US" altLang="en-US" sz="2600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♦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 - shows 10+ points and a real (5-card) suit* and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 2</a:t>
            </a:r>
            <a:r>
              <a:rPr lang="en-US" altLang="en-US" sz="2600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♥ 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is the old-fashion 6-9 pt 3+card support.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25450" y="6232525"/>
            <a:ext cx="744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33375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* This is a BOP bid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12738" y="635000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The Basics of Bergen Raises</a:t>
            </a:r>
            <a:b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Finishing Touches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6688" y="2084388"/>
            <a:ext cx="8594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4263" indent="-6175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After interference responder has a choice of 3 bids:            A bid of any suit except overcalled suit is natural       Cue bidding overcalled suit is Limit Raise (3+Card)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lvl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31788" y="3673475"/>
            <a:ext cx="8496300" cy="2160588"/>
          </a:xfrm>
          <a:prstGeom prst="rect">
            <a:avLst/>
          </a:prstGeom>
          <a:noFill/>
          <a:ln w="3672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63000" rIns="108000" bIns="63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Example: Partner Opens  1♠ and RHO overcalls 2 </a:t>
            </a:r>
            <a:r>
              <a:rPr lang="en-US" altLang="en-US" sz="2800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♥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A response of 3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en-US" altLang="en-US" sz="2800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♥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→ promises 10-12 pts and exactly 3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♠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's 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    3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 ♣ or  3</a:t>
            </a:r>
            <a:r>
              <a:rPr lang="en-US" altLang="en-US" sz="2600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♦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 - shows 10+ points and a real (5-card) suit and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  2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♠</a:t>
            </a:r>
            <a:r>
              <a:rPr lang="en-US" altLang="en-US" sz="2600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is the standard 6-9 pt &amp; 3+card support.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The Basics of Bergen Raises</a:t>
            </a:r>
            <a:b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Finishing Touches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6688" y="1543050"/>
            <a:ext cx="85947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10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After interference responder has a choice of 3 bids:</a:t>
            </a:r>
          </a:p>
          <a:p>
            <a:pPr>
              <a:lnSpc>
                <a:spcPct val="100000"/>
              </a:lnSpc>
              <a:spcAft>
                <a:spcPts val="1025"/>
              </a:spcAft>
              <a:buFont typeface="Times New Roman" panose="02020603050405020304" pitchFamily="18" charset="0"/>
              <a:buChar char="•"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Overcall is a Take-out Double – There's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6688" y="2663825"/>
            <a:ext cx="85947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Jordan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6688" y="3529013"/>
            <a:ext cx="859472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6688" y="3852863"/>
            <a:ext cx="85947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Jordan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241675"/>
            <a:ext cx="841216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The Basics of Bergen Raises</a:t>
            </a:r>
            <a:b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Finishing Touches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74638" y="1069975"/>
            <a:ext cx="859472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Jordan</a:t>
            </a:r>
          </a:p>
          <a:p>
            <a:pPr marL="334963" indent="-32543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New suit forcing → we have balance of power, contract  should be ours, we should compete &amp; I have a suit</a:t>
            </a:r>
          </a:p>
          <a:p>
            <a:pPr marL="334963" indent="-32543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Jump shift → partnership agreement</a:t>
            </a:r>
          </a:p>
          <a:p>
            <a:pPr marL="334963" indent="-32543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Redouble implies no fit but shows balance of power with no suit.  Generally implies 10+ HCP</a:t>
            </a:r>
          </a:p>
          <a:p>
            <a:pPr marL="334963" indent="-32543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600">
                <a:latin typeface="Calibri" panose="020F0502020204030204" pitchFamily="34" charset="0"/>
                <a:cs typeface="Arial Unicode MS" panose="020B0604020202020204" pitchFamily="34" charset="-128"/>
              </a:rPr>
              <a:t>2NT – The essence of Jordan - -  can show a variety of hands as shown in the check boxes.  Requires partnership agreement.  Most players use Limit or  Limit+ &amp; 3-card support.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6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688" y="3529013"/>
            <a:ext cx="859472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6688" y="3852863"/>
            <a:ext cx="85947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239838"/>
            <a:ext cx="82296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latin typeface="Calibri" panose="020F0502020204030204" pitchFamily="34" charset="0"/>
                <a:cs typeface="Arial Unicode MS" panose="020B0604020202020204" pitchFamily="34" charset="-128"/>
              </a:rPr>
              <a:t>Simple change to your conventional bids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3200">
                <a:latin typeface="Calibri" panose="020F0502020204030204" pitchFamily="34" charset="0"/>
                <a:cs typeface="Arial Unicode MS" panose="020B0604020202020204" pitchFamily="34" charset="-128"/>
              </a:rPr>
              <a:t>Easy to master</a:t>
            </a:r>
          </a:p>
          <a:p>
            <a:pPr marL="334963" indent="-32543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  <a:cs typeface="Arial Unicode MS" panose="020B0604020202020204" pitchFamily="34" charset="-128"/>
              </a:rPr>
              <a:t>Combined with Jacoby 2NT and Jordan, Bergen raises provide a means for responder to show practically any sort of hand with just one bid – that's a powerful addition to your bidding repertoire.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Bergen Raise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84150" y="1109663"/>
            <a:ext cx="85947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4263" indent="-6175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Opener: 1 of a Major...   followed by a pass!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Responder: </a:t>
            </a:r>
            <a:r>
              <a:rPr lang="en-US" altLang="en-US" sz="2200">
                <a:latin typeface="Calibri" panose="020F0502020204030204" pitchFamily="34" charset="0"/>
                <a:cs typeface="Arial Unicode MS" panose="020B0604020202020204" pitchFamily="34" charset="-128"/>
              </a:rPr>
              <a:t>(with 4-card support) 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bids:</a:t>
            </a:r>
          </a:p>
          <a:p>
            <a:pPr marL="1084263" indent="-61753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     3♣  - shows 6-9 points  (weak raise)                      3</a:t>
            </a:r>
            <a:r>
              <a:rPr lang="en-US" altLang="en-US" sz="2800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♦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- shows 10-12 points (the limit raise)                3 of Partners Major – shows &lt; 6 points </a:t>
            </a: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(weak jump)   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3 of other Major  - Anonymous Splinter                  </a:t>
            </a:r>
          </a:p>
          <a:p>
            <a:pPr lvl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Some players interchange the meaning of the minor suit responses –&gt; Reverse Bergen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4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70150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Questions?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0800" cy="12954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Jon Mercurio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Bonita Bridge Club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209800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6000">
                <a:solidFill>
                  <a:srgbClr val="000000"/>
                </a:solidFill>
                <a:latin typeface="Impact" panose="020B0806030902050204" pitchFamily="34" charset="0"/>
              </a:rPr>
              <a:t>Bergen Raises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71625"/>
            <a:ext cx="8229600" cy="822325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latin typeface="Calibri" panose="020F0502020204030204" pitchFamily="34" charset="0"/>
              </a:rPr>
              <a:t>Next Lesson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3082925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What are Bergen Raises?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2075" y="1736725"/>
            <a:ext cx="877728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A different way of showing 4-card support!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Based on Larry Cohen/Marty Bergen  Law of Total Tricks (LOTT)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200">
                <a:latin typeface="Calibri" panose="020F0502020204030204" pitchFamily="34" charset="0"/>
                <a:cs typeface="Arial Unicode MS" panose="020B0604020202020204" pitchFamily="34" charset="-128"/>
              </a:rPr>
              <a:t>LOTT was popularized by Larry Cohen's  1994 “To Bid or Not To Bid”</a:t>
            </a:r>
          </a:p>
          <a:p>
            <a:pPr marL="342900" indent="-333375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Arial Unicode MS" panose="020B0604020202020204" pitchFamily="34" charset="-128"/>
              </a:rPr>
              <a:t/>
            </a:r>
            <a:br>
              <a:rPr lang="en-US" altLang="en-US" sz="2000">
                <a:latin typeface="Calibri" panose="020F0502020204030204" pitchFamily="34" charset="0"/>
                <a:cs typeface="Arial Unicode MS" panose="020B0604020202020204" pitchFamily="34" charset="-128"/>
              </a:rPr>
            </a:br>
            <a:endParaRPr lang="en-US" altLang="en-US" sz="20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2075" y="3536950"/>
            <a:ext cx="877728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In the world of Bridge we have laws and rules: </a:t>
            </a:r>
          </a:p>
          <a:p>
            <a:pPr marL="334963" indent="-32543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Rules are inviolable regulations </a:t>
            </a:r>
            <a:r>
              <a:rPr lang="en-US" altLang="en-US">
                <a:latin typeface="Calibri" panose="020F0502020204030204" pitchFamily="34" charset="0"/>
                <a:cs typeface="Arial Unicode MS" panose="020B0604020202020204" pitchFamily="34" charset="-128"/>
              </a:rPr>
              <a:t>(stuff that generally requires the intervention of the director)</a:t>
            </a:r>
          </a:p>
          <a:p>
            <a:pPr marL="334963" indent="-325438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Laws are “rules” of thumb – guidelines that require common sense in their application.</a:t>
            </a:r>
            <a:r>
              <a:rPr lang="en-US" altLang="en-US" sz="2200">
                <a:latin typeface="Calibri" panose="020F0502020204030204" pitchFamily="34" charset="0"/>
                <a:cs typeface="Arial Unicode MS" panose="020B0604020202020204" pitchFamily="34" charset="-128"/>
              </a:rPr>
              <a:t>    LOTT is just that – a rule of thumb that works most of the time.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Arial Unicode MS" panose="020B0604020202020204" pitchFamily="34" charset="-128"/>
              </a:rPr>
              <a:t/>
            </a:r>
            <a:br>
              <a:rPr lang="en-US" altLang="en-US" sz="2000">
                <a:latin typeface="Calibri" panose="020F0502020204030204" pitchFamily="34" charset="0"/>
                <a:cs typeface="Arial Unicode MS" panose="020B0604020202020204" pitchFamily="34" charset="-128"/>
              </a:rPr>
            </a:br>
            <a:endParaRPr lang="en-US" altLang="en-US" sz="20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What is “The Law”?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2075" y="879475"/>
            <a:ext cx="8777288" cy="55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Law of Total Tricks – Briefly the “Law” says: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In a</a:t>
            </a:r>
            <a:r>
              <a:rPr lang="en-US" altLang="en-US" sz="2400" u="sng">
                <a:latin typeface="Calibri" panose="020F0502020204030204" pitchFamily="34" charset="0"/>
                <a:cs typeface="Arial Unicode MS" panose="020B0604020202020204" pitchFamily="34" charset="-128"/>
              </a:rPr>
              <a:t> competitive auction </a:t>
            </a: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your side can take as many tricks as the number of total trump held by your side. First, in a non-competitive auction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Arial Unicode MS" panose="020B0604020202020204" pitchFamily="34" charset="-128"/>
              </a:rPr>
              <a:t>Example 1:   Bidding goes 1♠ - P – 2♠   </a:t>
            </a:r>
            <a:r>
              <a:rPr lang="en-US" altLang="en-US">
                <a:latin typeface="Calibri" panose="020F0502020204030204" pitchFamily="34" charset="0"/>
                <a:cs typeface="Arial Unicode MS" panose="020B0604020202020204" pitchFamily="34" charset="-128"/>
              </a:rPr>
              <a:t>(without competition, so far)</a:t>
            </a:r>
            <a:r>
              <a:rPr lang="en-US" altLang="en-US" sz="2200">
                <a:latin typeface="Calibri" panose="020F0502020204030204" pitchFamily="34" charset="0"/>
                <a:cs typeface="Arial Unicode MS" panose="020B0604020202020204" pitchFamily="34" charset="-128"/>
              </a:rPr>
              <a:t> 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Arial Unicode MS" panose="020B0604020202020204" pitchFamily="34" charset="-128"/>
              </a:rPr>
              <a:t>Nominally the  2♠ bid promises 3-card support, opener has 5-card suit, so...You have 8 total trump, and you should be able to win 8 tricks – the 2 level.  Responder has minimum hand, with no extras no reason to continue!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20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What is “The Law”?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2075" y="879475"/>
            <a:ext cx="8777288" cy="55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Law of Total Tricks – Briefly the “Law” says: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Again in a</a:t>
            </a:r>
            <a:r>
              <a:rPr lang="en-US" altLang="en-US" sz="2400" u="sng">
                <a:latin typeface="Calibri" panose="020F0502020204030204" pitchFamily="34" charset="0"/>
                <a:cs typeface="Arial Unicode MS" panose="020B0604020202020204" pitchFamily="34" charset="-128"/>
              </a:rPr>
              <a:t> non competitive auction </a:t>
            </a:r>
            <a:r>
              <a:rPr lang="en-US" altLang="en-US" sz="2200" u="sng">
                <a:latin typeface="Calibri" panose="020F0502020204030204" pitchFamily="34" charset="0"/>
                <a:cs typeface="Arial Unicode MS" panose="020B0604020202020204" pitchFamily="34" charset="-128"/>
              </a:rPr>
              <a:t>: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Arial Unicode MS" panose="020B0604020202020204" pitchFamily="34" charset="-128"/>
              </a:rPr>
              <a:t>Example 2:   Bidding goes 1♠ - P – 3♠  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Arial Unicode MS" panose="020B0604020202020204" pitchFamily="34" charset="-128"/>
              </a:rPr>
              <a:t>You have 4 card support &amp; 10+ HCP, your limit raise to 3♠ promises 4-card support, but you also have at least 9 trump = 9 tricks →  the 3-level.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Arial Unicode MS" panose="020B0604020202020204" pitchFamily="34" charset="-128"/>
              </a:rPr>
              <a:t>What Bergen/Cohen discovered is that holding 9 trump was a more important  indicator of a safe level than the holding of the suggested 22 HCP.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Arial Unicode MS" panose="020B0604020202020204" pitchFamily="34" charset="-128"/>
              </a:rPr>
              <a:t/>
            </a:r>
            <a:br>
              <a:rPr lang="en-US" altLang="en-US" sz="2000">
                <a:latin typeface="Calibri" panose="020F0502020204030204" pitchFamily="34" charset="0"/>
                <a:cs typeface="Arial Unicode MS" panose="020B0604020202020204" pitchFamily="34" charset="-128"/>
              </a:rPr>
            </a:br>
            <a:endParaRPr lang="en-US" altLang="en-US" sz="20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Convert the LOTT Logic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44488" y="8731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1.  Partner opens a Major suit promising 5-Cards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2. You have 4-card support – you would like to tell partner that fact,  but...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you can only do it if you have 10+ playing points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  	   a) 10-12 → Limit Raise </a:t>
            </a:r>
            <a:r>
              <a:rPr lang="en-US" altLang="en-US" sz="2000">
                <a:latin typeface="Calibri" panose="020F0502020204030204" pitchFamily="34" charset="0"/>
                <a:cs typeface="Arial Unicode MS" panose="020B0604020202020204" pitchFamily="34" charset="-128"/>
              </a:rPr>
              <a:t>(showing 4-card support)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                         b) 13+ →  Jacoby Trump raise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What if you have 1) 6-9 points?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                             2) &lt; 6 points?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                             3) Singleton or void?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</a:t>
            </a:r>
            <a:b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</a:b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58738"/>
            <a:ext cx="8229600" cy="725487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Converting the LOTT Logic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49250" y="784225"/>
            <a:ext cx="82296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What if you have 1) 6-9 points 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A) Singleton or void makes your hand stronger than the HCP you hold.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B) If your RHO passed, LHO might have a decent hand         and may want to bid even if you bid at 2 level.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Importantly -it is here where the preemptive nature of the Bergen raise comes into play   </a:t>
            </a:r>
            <a:b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</a:b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65438" y="1249363"/>
            <a:ext cx="2130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2) &lt; 6 points?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860675" y="1752600"/>
            <a:ext cx="3148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3) Singleton or void?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73050" y="4675188"/>
            <a:ext cx="8610600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endParaRPr lang="en-US" altLang="en-US"/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en-US" altLang="en-US" sz="2800">
                <a:solidFill>
                  <a:srgbClr val="FFFF99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The “LAW” says you can be at the 3-level so...                why not use the law to perhaps shut out a bid by your LHO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The Basics of Bergen Raises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276350"/>
            <a:ext cx="82296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If Partner opens a Major and you have 4-card support,  LOTT says you can compete to the 3-level regardless of point count.  Forcing LHO to bid at 3-level to compete is similar to what an opening preemptive bid does.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So we need to 'invent' 3-level bids that shows 4-card support  and also tells partner how many points we hold.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The Basics of Bergen Raises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4150" y="930275"/>
            <a:ext cx="85947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Opener: 1 of a Major...   followed by a pass!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3538" y="1346200"/>
            <a:ext cx="9085262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Responder: </a:t>
            </a:r>
            <a:r>
              <a:rPr lang="en-US" altLang="en-US" sz="2200">
                <a:latin typeface="Calibri" panose="020F0502020204030204" pitchFamily="34" charset="0"/>
                <a:cs typeface="Arial Unicode MS" panose="020B0604020202020204" pitchFamily="34" charset="-128"/>
              </a:rPr>
              <a:t>(with 4-card support) 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bids:</a:t>
            </a:r>
          </a:p>
          <a:p>
            <a:pPr marL="863600" indent="-279400">
              <a:lnSpc>
                <a:spcPct val="100000"/>
              </a:lnSpc>
              <a:spcAft>
                <a:spcPts val="10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 3♣  - showing 6-9 points</a:t>
            </a:r>
            <a:b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</a:b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3</a:t>
            </a:r>
            <a:r>
              <a:rPr lang="en-US" altLang="en-US" sz="2800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♦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  - showing 10-12 points (the limit raise)                      3 of Partners Major – showing &lt; 6 points </a:t>
            </a:r>
            <a:r>
              <a:rPr lang="en-US" altLang="en-US" sz="2400">
                <a:latin typeface="Calibri" panose="020F0502020204030204" pitchFamily="34" charset="0"/>
                <a:cs typeface="Arial Unicode MS" panose="020B0604020202020204" pitchFamily="34" charset="-128"/>
              </a:rPr>
              <a:t>(weak jump)          </a:t>
            </a: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3 of other Major  - Anonymous Splinter                        2NT – Jacoby Raise shows 13+		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7000" y="4470400"/>
            <a:ext cx="896143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These are Conventional bids – therefore they are </a:t>
            </a:r>
            <a:r>
              <a:rPr lang="en-US" altLang="en-US" sz="2800" u="sng">
                <a:solidFill>
                  <a:srgbClr val="FF3333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ALERTABLE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 Unicode MS" panose="020B0604020202020204" pitchFamily="34" charset="-128"/>
              </a:rPr>
              <a:t>With any of these bids the responder has fully described a hand with 4-card support in just one bid – and is fully “protected” by “THE LAW”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26163" y="987425"/>
            <a:ext cx="2287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  <a:tab pos="1000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863600" indent="-279400">
              <a:lnSpc>
                <a:spcPct val="100000"/>
              </a:lnSpc>
              <a:spcAft>
                <a:spcPts val="1025"/>
              </a:spcAft>
            </a:pPr>
            <a:r>
              <a:rPr lang="en-US" altLang="en-US" sz="2200">
                <a:solidFill>
                  <a:srgbClr val="FFFF99"/>
                </a:solidFill>
                <a:latin typeface="Calibri" panose="020F0502020204030204" pitchFamily="34" charset="0"/>
                <a:cs typeface="Arial Unicode MS" panose="020B0604020202020204" pitchFamily="34" charset="-128"/>
              </a:rPr>
              <a:t>← important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1322</Words>
  <Application>Microsoft Office PowerPoint</Application>
  <PresentationFormat>On-screen Show (4:3)</PresentationFormat>
  <Paragraphs>133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Times New Roman</vt:lpstr>
      <vt:lpstr>Calibri</vt:lpstr>
      <vt:lpstr>Microsoft YaHei</vt:lpstr>
      <vt:lpstr>Arial</vt:lpstr>
      <vt:lpstr>Arial Unicode MS</vt:lpstr>
      <vt:lpstr>Lucida Sans Unicode</vt:lpstr>
      <vt:lpstr>Impact</vt:lpstr>
      <vt:lpstr>Wingdings</vt:lpstr>
      <vt:lpstr>Office Theme</vt:lpstr>
      <vt:lpstr>Office Theme</vt:lpstr>
      <vt:lpstr>Office Theme</vt:lpstr>
      <vt:lpstr>PowerPoint Presentation</vt:lpstr>
      <vt:lpstr>Bergen Raises</vt:lpstr>
      <vt:lpstr>What are Bergen Raises?</vt:lpstr>
      <vt:lpstr>What is “The Law”?</vt:lpstr>
      <vt:lpstr>What is “The Law”?</vt:lpstr>
      <vt:lpstr>Convert the LOTT Logic</vt:lpstr>
      <vt:lpstr>Converting the LOTT Logic</vt:lpstr>
      <vt:lpstr>The Basics of Bergen Raises</vt:lpstr>
      <vt:lpstr>The Basics of Bergen Raises</vt:lpstr>
      <vt:lpstr>The Basics of Bergen Raises</vt:lpstr>
      <vt:lpstr>The Basics of Bergen Raises A is for Anonymous</vt:lpstr>
      <vt:lpstr>The Basics of Bergen Raises Finishing Touches</vt:lpstr>
      <vt:lpstr>The Basics of Bergen Raises Finishing Touches</vt:lpstr>
      <vt:lpstr>The Basics of Bergen Raises Finishing Touches</vt:lpstr>
      <vt:lpstr>The Basics of Bergen Raises Finishing Touches</vt:lpstr>
      <vt:lpstr>The Basics of Bergen Raises Finishing Touches</vt:lpstr>
      <vt:lpstr>CONCLUSION</vt:lpstr>
      <vt:lpstr>Bergen Raise</vt:lpstr>
      <vt:lpstr>Questions?</vt:lpstr>
      <vt:lpstr>Next Lesson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Nguyen</dc:creator>
  <cp:lastModifiedBy>Danny Nguyen</cp:lastModifiedBy>
  <cp:revision>2</cp:revision>
  <cp:lastPrinted>1601-01-01T00:00:00Z</cp:lastPrinted>
  <dcterms:created xsi:type="dcterms:W3CDTF">1601-01-01T00:00:00Z</dcterms:created>
  <dcterms:modified xsi:type="dcterms:W3CDTF">2021-06-07T21:40:08Z</dcterms:modified>
</cp:coreProperties>
</file>